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7" r:id="rId1"/>
  </p:sldMasterIdLst>
  <p:sldIdLst>
    <p:sldId id="256" r:id="rId2"/>
    <p:sldId id="258" r:id="rId3"/>
    <p:sldId id="271" r:id="rId4"/>
    <p:sldId id="263" r:id="rId5"/>
    <p:sldId id="272" r:id="rId6"/>
    <p:sldId id="264" r:id="rId7"/>
    <p:sldId id="273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>
        <p:scale>
          <a:sx n="66" d="100"/>
          <a:sy n="66" d="100"/>
        </p:scale>
        <p:origin x="528" y="7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53C600-3A7A-46D7-3FF5-B1F100BE9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FC287F1-58C1-92E1-ED31-15A7519824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58E0839-12CF-C0C3-052E-C4937225E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13B912-F787-5413-F3ED-2D56EBA8D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6C49E37-FB26-1ED0-59B0-CD4A81444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656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E49BCB-EC9D-7428-F186-86DA2E809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1D439DC-D8CE-43EA-F1D5-D4BDFC2704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E70D52F-B715-DFB9-5220-643B3B24E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D44AC1C-E519-DCBE-E023-2F412C06B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0B1398-B8C5-10AA-6B80-54EA9F152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460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53362B9-31FA-A936-ADE3-558DB89C02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2238EE0-DC6F-EE52-6097-75C17881BC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3636BCD-8038-7CE7-1040-148EFA0E6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62924EE-F84C-D718-D7B4-6CD2AE3BF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80DDBF-02B8-6A83-972E-FDC4884AE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657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E3D8C7-7161-D7AC-04D7-EEEFCD01D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F8C2E7-15BB-CAA3-C1BC-4E6DEC53B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CCA35BD-F8D6-FBEA-14CA-05BFE2839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A0D678F-61A8-0991-39A1-C642D0BBC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D65ED65-84AF-E735-8AE8-C0506BDD3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197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FDD1D2-4F75-241C-9925-332E927F4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208469E-8656-31BB-C770-294894F232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4333295-7B84-A63A-AEAB-EBFDA369B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479C2F7-402A-92B2-963C-7F1E6177D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7C6531-1894-C3D0-CB5C-019BA21E1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728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202253-AEB3-3281-B776-6321801FC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95CE63-30C3-248E-E869-161F3A31BA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4648619-634D-EC6D-C807-0EF09848ED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310CCE1-C8DC-6548-6001-14E9B7A17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81D74ED-CF8D-46B9-922D-893615AA5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E96D0B3-2DF6-E5D7-D7C1-EE86AEC4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411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7B6D32-99A3-9E9B-C13D-2E67C16B3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CE30D2-A9E6-2445-1F61-C9C592CE7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A646691-0E85-25D9-FB39-33D30BD795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7471C3F-2257-A09C-AD29-EBC92CD79D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C07F39F-2B56-2F4F-0927-EB61F5195B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F1DB090-69C3-2E2A-5A45-3018D2B24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F525F70-4BEB-94DF-9F2E-EFC9FC614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8C13446-A847-1C57-A3DD-B6DFDA9C8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82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B253B0-991C-9E8E-C923-665C396F3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09C2AC2-1E8E-78B6-94F0-D49D867FE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59D0753-5CBF-C0A9-CA1E-742BE0E2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C674C0C-9D53-8A85-8923-675947817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231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C8D8BC0-59F6-5B61-7F85-DDF9E8897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A41BE29-A529-0A5C-A50A-D78E1C4D3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34BE236-EE72-4868-9167-0849483C4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373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BF6D66-0B26-DF5C-C712-C1E548809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F1852F-099C-F74A-76AD-8C79ADCD0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782D029-F047-459E-13EB-B1DDF227F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C129758-EDEC-3B37-A0F9-700A1A15B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ADEA3BF-D686-51C7-F394-735FF58E9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2E5ED6F-FF00-CFB5-38E0-9A751C88D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31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A93E45-16A0-FFF7-1F60-D08FB1FB2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6E9B494-E926-4D33-87D9-9ACE52B72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60AF20C-DB73-A5AF-630D-14ACD41C6F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5CD637D-8C2C-1AB9-904F-81B420088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60137BF-1B1F-1942-AC0E-BDF47B271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312D93B-5CD0-320E-906C-6B59B6FF6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8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16C6564-B184-0C69-C9AF-586697C8B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5C0468C-2A9B-5FF6-E4DD-9CF324D1C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55EAE7-3FBF-7B1D-E0D5-6648897D9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45834-53BD-4C8F-B791-CD5378F4150E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066B8-D6EE-D267-362B-6CB6C69D67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31030B8-FA0E-4A22-38B5-A2129DA646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D7796-F675-488F-AC46-C88938C8035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00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 descr="Gros plan de la carte de circuit imprimé">
            <a:extLst>
              <a:ext uri="{FF2B5EF4-FFF2-40B4-BE49-F238E27FC236}">
                <a16:creationId xmlns:a16="http://schemas.microsoft.com/office/drawing/2014/main" id="{B68965AB-5B0E-85B0-A75F-3A5FC31A35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0653" b="510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9AF94A0-99BE-F486-BF96-E48BF64964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544" y="882459"/>
            <a:ext cx="4666470" cy="2076333"/>
          </a:xfrm>
        </p:spPr>
        <p:txBody>
          <a:bodyPr anchor="t">
            <a:normAutofit/>
          </a:bodyPr>
          <a:lstStyle/>
          <a:p>
            <a:pPr algn="l"/>
            <a:r>
              <a:rPr lang="fr-FR" sz="4800" b="1" dirty="0"/>
              <a:t>PROJET ARDUINO </a:t>
            </a:r>
            <a:br>
              <a:rPr lang="fr-FR" sz="4800" b="1" dirty="0"/>
            </a:br>
            <a:r>
              <a:rPr lang="fr-FR" sz="4800" b="1" dirty="0" err="1"/>
              <a:t>PeiP</a:t>
            </a:r>
            <a:r>
              <a:rPr lang="fr-FR" sz="4800" b="1" dirty="0"/>
              <a:t> 2</a:t>
            </a:r>
            <a:br>
              <a:rPr lang="fr-FR" sz="4800" b="1" dirty="0"/>
            </a:br>
            <a:r>
              <a:rPr lang="fr-FR" sz="4800" b="1" dirty="0" err="1"/>
              <a:t>Tankinator</a:t>
            </a:r>
            <a:endParaRPr lang="fr-FR" sz="4800" b="1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C1FDB3E-C295-9FA7-96F8-0344B04F97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841" y="5489451"/>
            <a:ext cx="4823883" cy="972180"/>
          </a:xfrm>
        </p:spPr>
        <p:txBody>
          <a:bodyPr anchor="b">
            <a:normAutofit/>
          </a:bodyPr>
          <a:lstStyle/>
          <a:p>
            <a:pPr algn="l"/>
            <a:r>
              <a:rPr lang="fr-FR" sz="1400" b="1" dirty="0"/>
              <a:t>ILLIANO Jules</a:t>
            </a:r>
          </a:p>
          <a:p>
            <a:pPr algn="l"/>
            <a:r>
              <a:rPr lang="fr-FR" sz="1400" b="1" dirty="0"/>
              <a:t>PEZARD Léo</a:t>
            </a:r>
          </a:p>
          <a:p>
            <a:pPr algn="l"/>
            <a:r>
              <a:rPr lang="fr-FR" sz="1400" b="1" dirty="0"/>
              <a:t>Groupe 2</a:t>
            </a:r>
          </a:p>
        </p:txBody>
      </p:sp>
      <p:sp>
        <p:nvSpPr>
          <p:cNvPr id="26" name="Freeform: Shape 21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3" descr="Une image contenant rouge&#10;&#10;Description générée automatiquement">
            <a:extLst>
              <a:ext uri="{FF2B5EF4-FFF2-40B4-BE49-F238E27FC236}">
                <a16:creationId xmlns:a16="http://schemas.microsoft.com/office/drawing/2014/main" id="{92EC62DC-DA0B-D687-B95D-DD03F7E730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1" r="1" b="17401"/>
          <a:stretch/>
        </p:blipFill>
        <p:spPr>
          <a:xfrm>
            <a:off x="6021086" y="544804"/>
            <a:ext cx="6170914" cy="6313225"/>
          </a:xfrm>
          <a:custGeom>
            <a:avLst/>
            <a:gdLst/>
            <a:ahLst/>
            <a:cxnLst/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05547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BF99314-BFAB-E689-BB3B-FC9950F17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6000" b="1" kern="1200" cap="none" baseline="0" dirty="0">
                <a:latin typeface="+mj-lt"/>
                <a:ea typeface="+mj-ea"/>
                <a:cs typeface="+mj-cs"/>
              </a:rPr>
              <a:t>SOMMAIRE</a:t>
            </a:r>
          </a:p>
        </p:txBody>
      </p:sp>
      <p:pic>
        <p:nvPicPr>
          <p:cNvPr id="13" name="Image 12" descr="Une image contenant rouge&#10;&#10;Description générée automatiquement">
            <a:extLst>
              <a:ext uri="{FF2B5EF4-FFF2-40B4-BE49-F238E27FC236}">
                <a16:creationId xmlns:a16="http://schemas.microsoft.com/office/drawing/2014/main" id="{E253C2C2-AC43-4BE0-A2D3-18C9F15864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6" b="14317"/>
          <a:stretch/>
        </p:blipFill>
        <p:spPr>
          <a:xfrm>
            <a:off x="-287261" y="895767"/>
            <a:ext cx="4956244" cy="5994038"/>
          </a:xfrm>
          <a:prstGeom prst="rect">
            <a:avLst/>
          </a:prstGeom>
        </p:spPr>
      </p:pic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06989CE9-D35F-594D-34C1-A819B63CB259}"/>
              </a:ext>
            </a:extLst>
          </p:cNvPr>
          <p:cNvSpPr/>
          <p:nvPr/>
        </p:nvSpPr>
        <p:spPr>
          <a:xfrm>
            <a:off x="4849212" y="1696707"/>
            <a:ext cx="5800912" cy="799950"/>
          </a:xfrm>
          <a:prstGeom prst="roundRect">
            <a:avLst>
              <a:gd name="adj" fmla="val 10000"/>
            </a:avLst>
          </a:prstGeom>
          <a:solidFill>
            <a:schemeClr val="tx2">
              <a:lumMod val="50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5" name="Rectangle 14" descr="Mille">
            <a:extLst>
              <a:ext uri="{FF2B5EF4-FFF2-40B4-BE49-F238E27FC236}">
                <a16:creationId xmlns:a16="http://schemas.microsoft.com/office/drawing/2014/main" id="{3DCB6BCA-ACEA-7F6B-3661-A9342AB47386}"/>
              </a:ext>
            </a:extLst>
          </p:cNvPr>
          <p:cNvSpPr/>
          <p:nvPr/>
        </p:nvSpPr>
        <p:spPr>
          <a:xfrm>
            <a:off x="4965441" y="1700096"/>
            <a:ext cx="691484" cy="75957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3071ED2A-175A-7863-3832-79BA4CE528A6}"/>
              </a:ext>
            </a:extLst>
          </p:cNvPr>
          <p:cNvGrpSpPr/>
          <p:nvPr/>
        </p:nvGrpSpPr>
        <p:grpSpPr>
          <a:xfrm>
            <a:off x="5698519" y="1669130"/>
            <a:ext cx="5131834" cy="1608619"/>
            <a:chOff x="923943" y="-804914"/>
            <a:chExt cx="5131834" cy="160861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0DE501A-350E-A10B-700E-4DB7014623FF}"/>
                </a:ext>
              </a:extLst>
            </p:cNvPr>
            <p:cNvSpPr/>
            <p:nvPr/>
          </p:nvSpPr>
          <p:spPr>
            <a:xfrm>
              <a:off x="923943" y="3755"/>
              <a:ext cx="4876969" cy="79995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63612C2E-ACD8-B2D0-6468-9973A09980CA}"/>
                </a:ext>
              </a:extLst>
            </p:cNvPr>
            <p:cNvSpPr txBox="1"/>
            <p:nvPr/>
          </p:nvSpPr>
          <p:spPr>
            <a:xfrm>
              <a:off x="1178808" y="-804914"/>
              <a:ext cx="4876969" cy="7999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4661" tIns="84661" rIns="84661" bIns="84661" numCol="1" spcCol="1270" anchor="ctr" anchorCtr="0">
              <a:noAutofit/>
            </a:bodyPr>
            <a:lstStyle/>
            <a:p>
              <a:pPr marL="0" lvl="0" indent="0" algn="l" defTabSz="8445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800" kern="1200" dirty="0"/>
                <a:t>Objectifs, motivation</a:t>
              </a:r>
              <a:endParaRPr lang="en-US" sz="2800" kern="1200" dirty="0"/>
            </a:p>
          </p:txBody>
        </p:sp>
      </p:grp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088AFC30-C552-31A6-A6D3-CE04EC15DD77}"/>
              </a:ext>
            </a:extLst>
          </p:cNvPr>
          <p:cNvSpPr/>
          <p:nvPr/>
        </p:nvSpPr>
        <p:spPr>
          <a:xfrm>
            <a:off x="5169133" y="2678686"/>
            <a:ext cx="5800912" cy="799950"/>
          </a:xfrm>
          <a:prstGeom prst="roundRect">
            <a:avLst>
              <a:gd name="adj" fmla="val 10000"/>
            </a:avLst>
          </a:prstGeom>
          <a:solidFill>
            <a:schemeClr val="tx1">
              <a:lumMod val="50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092A2BAB-6E2F-489A-1C4A-043A9613D812}"/>
              </a:ext>
            </a:extLst>
          </p:cNvPr>
          <p:cNvSpPr/>
          <p:nvPr/>
        </p:nvSpPr>
        <p:spPr>
          <a:xfrm>
            <a:off x="5627579" y="3633558"/>
            <a:ext cx="5800912" cy="799950"/>
          </a:xfrm>
          <a:prstGeom prst="roundRect">
            <a:avLst>
              <a:gd name="adj" fmla="val 10000"/>
            </a:avLst>
          </a:prstGeom>
          <a:solidFill>
            <a:schemeClr val="tx1">
              <a:lumMod val="65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9E2DB6C5-0B55-8096-241A-1BACEC04BC21}"/>
              </a:ext>
            </a:extLst>
          </p:cNvPr>
          <p:cNvSpPr/>
          <p:nvPr/>
        </p:nvSpPr>
        <p:spPr>
          <a:xfrm>
            <a:off x="5953384" y="4626256"/>
            <a:ext cx="5800912" cy="799950"/>
          </a:xfrm>
          <a:prstGeom prst="roundRect">
            <a:avLst>
              <a:gd name="adj" fmla="val 10000"/>
            </a:avLst>
          </a:prstGeom>
          <a:solidFill>
            <a:schemeClr val="tx1">
              <a:lumMod val="75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A70ED359-6889-A7CC-BE6D-6E8FB30040DB}"/>
              </a:ext>
            </a:extLst>
          </p:cNvPr>
          <p:cNvSpPr/>
          <p:nvPr/>
        </p:nvSpPr>
        <p:spPr>
          <a:xfrm>
            <a:off x="6243544" y="5646665"/>
            <a:ext cx="5800912" cy="799950"/>
          </a:xfrm>
          <a:prstGeom prst="roundRect">
            <a:avLst>
              <a:gd name="adj" fmla="val 10000"/>
            </a:avLst>
          </a:prstGeom>
          <a:solidFill>
            <a:schemeClr val="tx1">
              <a:lumMod val="85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/>
        </p:style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8BC84C31-0E38-9CDD-2786-062D7EF0318A}"/>
              </a:ext>
            </a:extLst>
          </p:cNvPr>
          <p:cNvGrpSpPr/>
          <p:nvPr/>
        </p:nvGrpSpPr>
        <p:grpSpPr>
          <a:xfrm>
            <a:off x="10018733" y="2326965"/>
            <a:ext cx="594073" cy="594073"/>
            <a:chOff x="5134739" y="700009"/>
            <a:chExt cx="594073" cy="594073"/>
          </a:xfrm>
        </p:grpSpPr>
        <p:sp>
          <p:nvSpPr>
            <p:cNvPr id="33" name="Flèche : bas 32">
              <a:extLst>
                <a:ext uri="{FF2B5EF4-FFF2-40B4-BE49-F238E27FC236}">
                  <a16:creationId xmlns:a16="http://schemas.microsoft.com/office/drawing/2014/main" id="{06D60543-453C-42EA-13B2-2D5EC13DFAC5}"/>
                </a:ext>
              </a:extLst>
            </p:cNvPr>
            <p:cNvSpPr/>
            <p:nvPr/>
          </p:nvSpPr>
          <p:spPr>
            <a:xfrm>
              <a:off x="5134739" y="700009"/>
              <a:ext cx="594073" cy="594073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1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Flèche : bas 4">
              <a:extLst>
                <a:ext uri="{FF2B5EF4-FFF2-40B4-BE49-F238E27FC236}">
                  <a16:creationId xmlns:a16="http://schemas.microsoft.com/office/drawing/2014/main" id="{5A7DAF95-24AD-DA79-7012-25CDFD86CD87}"/>
                </a:ext>
              </a:extLst>
            </p:cNvPr>
            <p:cNvSpPr txBox="1"/>
            <p:nvPr/>
          </p:nvSpPr>
          <p:spPr>
            <a:xfrm>
              <a:off x="5268405" y="700009"/>
              <a:ext cx="326741" cy="4470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700" kern="1200"/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EB15517C-EF29-6BF4-E148-E5AC5FCEFBDC}"/>
              </a:ext>
            </a:extLst>
          </p:cNvPr>
          <p:cNvGrpSpPr/>
          <p:nvPr/>
        </p:nvGrpSpPr>
        <p:grpSpPr>
          <a:xfrm>
            <a:off x="10376733" y="3383234"/>
            <a:ext cx="594073" cy="594073"/>
            <a:chOff x="5134739" y="700009"/>
            <a:chExt cx="594073" cy="594073"/>
          </a:xfrm>
        </p:grpSpPr>
        <p:sp>
          <p:nvSpPr>
            <p:cNvPr id="26" name="Flèche : bas 25">
              <a:extLst>
                <a:ext uri="{FF2B5EF4-FFF2-40B4-BE49-F238E27FC236}">
                  <a16:creationId xmlns:a16="http://schemas.microsoft.com/office/drawing/2014/main" id="{884FE116-062A-2062-270E-65856D6D67D1}"/>
                </a:ext>
              </a:extLst>
            </p:cNvPr>
            <p:cNvSpPr/>
            <p:nvPr/>
          </p:nvSpPr>
          <p:spPr>
            <a:xfrm>
              <a:off x="5134739" y="700009"/>
              <a:ext cx="594073" cy="594073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1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Flèche : bas 4">
              <a:extLst>
                <a:ext uri="{FF2B5EF4-FFF2-40B4-BE49-F238E27FC236}">
                  <a16:creationId xmlns:a16="http://schemas.microsoft.com/office/drawing/2014/main" id="{C2C42F6F-D1EA-090E-505A-85A7D100FF6D}"/>
                </a:ext>
              </a:extLst>
            </p:cNvPr>
            <p:cNvSpPr txBox="1"/>
            <p:nvPr/>
          </p:nvSpPr>
          <p:spPr>
            <a:xfrm>
              <a:off x="5268405" y="700009"/>
              <a:ext cx="326741" cy="4470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700" kern="1200"/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5052E7EE-F2A4-B280-E03B-3745C5B0C227}"/>
              </a:ext>
            </a:extLst>
          </p:cNvPr>
          <p:cNvGrpSpPr/>
          <p:nvPr/>
        </p:nvGrpSpPr>
        <p:grpSpPr>
          <a:xfrm>
            <a:off x="10673770" y="4277208"/>
            <a:ext cx="594073" cy="594073"/>
            <a:chOff x="5134739" y="700009"/>
            <a:chExt cx="594073" cy="594073"/>
          </a:xfrm>
        </p:grpSpPr>
        <p:sp>
          <p:nvSpPr>
            <p:cNvPr id="36" name="Flèche : bas 35">
              <a:extLst>
                <a:ext uri="{FF2B5EF4-FFF2-40B4-BE49-F238E27FC236}">
                  <a16:creationId xmlns:a16="http://schemas.microsoft.com/office/drawing/2014/main" id="{01825986-FEA3-F6DB-5B4D-8C5054D1BE4B}"/>
                </a:ext>
              </a:extLst>
            </p:cNvPr>
            <p:cNvSpPr/>
            <p:nvPr/>
          </p:nvSpPr>
          <p:spPr>
            <a:xfrm>
              <a:off x="5134739" y="700009"/>
              <a:ext cx="594073" cy="594073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1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Flèche : bas 4">
              <a:extLst>
                <a:ext uri="{FF2B5EF4-FFF2-40B4-BE49-F238E27FC236}">
                  <a16:creationId xmlns:a16="http://schemas.microsoft.com/office/drawing/2014/main" id="{C71F019B-1C9C-1AAA-AD0E-4157C1DAB36E}"/>
                </a:ext>
              </a:extLst>
            </p:cNvPr>
            <p:cNvSpPr txBox="1"/>
            <p:nvPr/>
          </p:nvSpPr>
          <p:spPr>
            <a:xfrm>
              <a:off x="5268405" y="700009"/>
              <a:ext cx="326741" cy="4470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700" kern="1200"/>
            </a:p>
          </p:txBody>
        </p: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7D979B48-E0AD-08A0-7F97-EC1235AAD0BD}"/>
              </a:ext>
            </a:extLst>
          </p:cNvPr>
          <p:cNvGrpSpPr/>
          <p:nvPr/>
        </p:nvGrpSpPr>
        <p:grpSpPr>
          <a:xfrm>
            <a:off x="11098723" y="5349628"/>
            <a:ext cx="594073" cy="594073"/>
            <a:chOff x="5134739" y="700009"/>
            <a:chExt cx="594073" cy="594073"/>
          </a:xfrm>
        </p:grpSpPr>
        <p:sp>
          <p:nvSpPr>
            <p:cNvPr id="39" name="Flèche : bas 38">
              <a:extLst>
                <a:ext uri="{FF2B5EF4-FFF2-40B4-BE49-F238E27FC236}">
                  <a16:creationId xmlns:a16="http://schemas.microsoft.com/office/drawing/2014/main" id="{50843F57-FF24-68E4-5A6E-6F9D49890F25}"/>
                </a:ext>
              </a:extLst>
            </p:cNvPr>
            <p:cNvSpPr/>
            <p:nvPr/>
          </p:nvSpPr>
          <p:spPr>
            <a:xfrm>
              <a:off x="5134739" y="700009"/>
              <a:ext cx="594073" cy="594073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1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0" name="Flèche : bas 4">
              <a:extLst>
                <a:ext uri="{FF2B5EF4-FFF2-40B4-BE49-F238E27FC236}">
                  <a16:creationId xmlns:a16="http://schemas.microsoft.com/office/drawing/2014/main" id="{9876E1CC-FEB3-B4C9-1A3A-92D424C5B2FA}"/>
                </a:ext>
              </a:extLst>
            </p:cNvPr>
            <p:cNvSpPr txBox="1"/>
            <p:nvPr/>
          </p:nvSpPr>
          <p:spPr>
            <a:xfrm>
              <a:off x="5268405" y="700009"/>
              <a:ext cx="326741" cy="4470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700" kern="1200"/>
            </a:p>
          </p:txBody>
        </p:sp>
      </p:grpSp>
      <p:sp>
        <p:nvSpPr>
          <p:cNvPr id="41" name="Rectangle 40" descr="Coche">
            <a:extLst>
              <a:ext uri="{FF2B5EF4-FFF2-40B4-BE49-F238E27FC236}">
                <a16:creationId xmlns:a16="http://schemas.microsoft.com/office/drawing/2014/main" id="{4DBE9F8B-7411-3F89-A307-B73B43CDA69F}"/>
              </a:ext>
            </a:extLst>
          </p:cNvPr>
          <p:cNvSpPr/>
          <p:nvPr/>
        </p:nvSpPr>
        <p:spPr>
          <a:xfrm>
            <a:off x="5359311" y="2774022"/>
            <a:ext cx="594073" cy="594072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2" name="Rectangle 41" descr="Ordinateur">
            <a:extLst>
              <a:ext uri="{FF2B5EF4-FFF2-40B4-BE49-F238E27FC236}">
                <a16:creationId xmlns:a16="http://schemas.microsoft.com/office/drawing/2014/main" id="{7717F2CD-BC45-87F0-013C-D44BF79234A3}"/>
              </a:ext>
            </a:extLst>
          </p:cNvPr>
          <p:cNvSpPr/>
          <p:nvPr/>
        </p:nvSpPr>
        <p:spPr>
          <a:xfrm>
            <a:off x="5803571" y="3728961"/>
            <a:ext cx="594073" cy="66991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3" name="Rectangle 42" descr="Liste de contrôle">
            <a:extLst>
              <a:ext uri="{FF2B5EF4-FFF2-40B4-BE49-F238E27FC236}">
                <a16:creationId xmlns:a16="http://schemas.microsoft.com/office/drawing/2014/main" id="{3962CDA0-2437-2216-13E8-87594D798296}"/>
              </a:ext>
            </a:extLst>
          </p:cNvPr>
          <p:cNvSpPr/>
          <p:nvPr/>
        </p:nvSpPr>
        <p:spPr>
          <a:xfrm>
            <a:off x="6129477" y="4683832"/>
            <a:ext cx="594073" cy="644103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4" name="Rectangle 43" descr="Ampoule">
            <a:extLst>
              <a:ext uri="{FF2B5EF4-FFF2-40B4-BE49-F238E27FC236}">
                <a16:creationId xmlns:a16="http://schemas.microsoft.com/office/drawing/2014/main" id="{B00C43AE-0BD0-A315-3AE5-66412AABA243}"/>
              </a:ext>
            </a:extLst>
          </p:cNvPr>
          <p:cNvSpPr/>
          <p:nvPr/>
        </p:nvSpPr>
        <p:spPr>
          <a:xfrm>
            <a:off x="6370591" y="5664471"/>
            <a:ext cx="705917" cy="712061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187B3CD5-7FA2-C77E-D4C5-19F19A2D0ADB}"/>
              </a:ext>
            </a:extLst>
          </p:cNvPr>
          <p:cNvGrpSpPr/>
          <p:nvPr/>
        </p:nvGrpSpPr>
        <p:grpSpPr>
          <a:xfrm>
            <a:off x="6309080" y="2712755"/>
            <a:ext cx="4876969" cy="799950"/>
            <a:chOff x="923943" y="1003694"/>
            <a:chExt cx="4876969" cy="79995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D97C62F-DD20-AB97-16A3-C6754380E2A0}"/>
                </a:ext>
              </a:extLst>
            </p:cNvPr>
            <p:cNvSpPr/>
            <p:nvPr/>
          </p:nvSpPr>
          <p:spPr>
            <a:xfrm>
              <a:off x="923943" y="1003694"/>
              <a:ext cx="4876969" cy="79995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769BD8CB-C436-EBF4-248A-0B3C71AD1FE0}"/>
                </a:ext>
              </a:extLst>
            </p:cNvPr>
            <p:cNvSpPr txBox="1"/>
            <p:nvPr/>
          </p:nvSpPr>
          <p:spPr>
            <a:xfrm>
              <a:off x="923943" y="1003694"/>
              <a:ext cx="4876969" cy="7999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4661" tIns="84661" rIns="84661" bIns="84661" numCol="1" spcCol="1270" anchor="ctr" anchorCtr="0">
              <a:noAutofit/>
            </a:bodyPr>
            <a:lstStyle/>
            <a:p>
              <a:pPr marL="0" lvl="0" indent="0" algn="l" defTabSz="8445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800" kern="1200" dirty="0"/>
                <a:t>Fonctions + schémas</a:t>
              </a:r>
              <a:endParaRPr lang="en-US" sz="2800" kern="1200" dirty="0"/>
            </a:p>
          </p:txBody>
        </p:sp>
      </p:grp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CD918CF5-2A68-C55D-C5F3-0954DA52D8F9}"/>
              </a:ext>
            </a:extLst>
          </p:cNvPr>
          <p:cNvGrpSpPr/>
          <p:nvPr/>
        </p:nvGrpSpPr>
        <p:grpSpPr>
          <a:xfrm>
            <a:off x="6705515" y="3625084"/>
            <a:ext cx="4876969" cy="799950"/>
            <a:chOff x="923943" y="2003633"/>
            <a:chExt cx="4876969" cy="79995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98ED017-FEC0-8381-993F-21CC31E2F2BF}"/>
                </a:ext>
              </a:extLst>
            </p:cNvPr>
            <p:cNvSpPr/>
            <p:nvPr/>
          </p:nvSpPr>
          <p:spPr>
            <a:xfrm>
              <a:off x="923943" y="2003633"/>
              <a:ext cx="4876969" cy="79995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8C8AA37D-671C-54C1-D091-2D804BAF0E5B}"/>
                </a:ext>
              </a:extLst>
            </p:cNvPr>
            <p:cNvSpPr txBox="1"/>
            <p:nvPr/>
          </p:nvSpPr>
          <p:spPr>
            <a:xfrm>
              <a:off x="923943" y="2003633"/>
              <a:ext cx="4876969" cy="7999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4661" tIns="84661" rIns="84661" bIns="84661" numCol="1" spcCol="1270" anchor="ctr" anchorCtr="0">
              <a:noAutofit/>
            </a:bodyPr>
            <a:lstStyle/>
            <a:p>
              <a:pPr marL="0" lvl="0" indent="0" algn="l" defTabSz="8445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800" kern="1200" dirty="0"/>
                <a:t>Matériel utilisé</a:t>
              </a:r>
              <a:endParaRPr lang="en-US" sz="2800" kern="1200" dirty="0"/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78EE51B0-CFC2-53C8-3858-153C95C73423}"/>
              </a:ext>
            </a:extLst>
          </p:cNvPr>
          <p:cNvGrpSpPr/>
          <p:nvPr/>
        </p:nvGrpSpPr>
        <p:grpSpPr>
          <a:xfrm>
            <a:off x="7012334" y="4608718"/>
            <a:ext cx="4904202" cy="856525"/>
            <a:chOff x="896710" y="2946996"/>
            <a:chExt cx="4904202" cy="85652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8336E7E-313A-CFD0-2FD7-B369906F14B9}"/>
                </a:ext>
              </a:extLst>
            </p:cNvPr>
            <p:cNvSpPr/>
            <p:nvPr/>
          </p:nvSpPr>
          <p:spPr>
            <a:xfrm>
              <a:off x="923943" y="3003571"/>
              <a:ext cx="4876969" cy="79995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D8B9290D-536D-4B31-04C6-E8D96A417263}"/>
                </a:ext>
              </a:extLst>
            </p:cNvPr>
            <p:cNvSpPr txBox="1"/>
            <p:nvPr/>
          </p:nvSpPr>
          <p:spPr>
            <a:xfrm>
              <a:off x="896710" y="2946996"/>
              <a:ext cx="4876969" cy="7999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4661" tIns="84661" rIns="84661" bIns="84661" numCol="1" spcCol="1270" anchor="ctr" anchorCtr="0">
              <a:noAutofit/>
            </a:bodyPr>
            <a:lstStyle/>
            <a:p>
              <a:pPr marL="0" lvl="0" indent="0" algn="l" defTabSz="8445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800" kern="1200" dirty="0"/>
                <a:t>Planning du projet</a:t>
              </a:r>
              <a:endParaRPr lang="en-US" sz="2800" kern="1200" dirty="0"/>
            </a:p>
          </p:txBody>
        </p:sp>
      </p:grp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3D0A9656-52E0-0FAA-9A56-95F2B48FB2DD}"/>
              </a:ext>
            </a:extLst>
          </p:cNvPr>
          <p:cNvGrpSpPr/>
          <p:nvPr/>
        </p:nvGrpSpPr>
        <p:grpSpPr>
          <a:xfrm>
            <a:off x="7155220" y="5620276"/>
            <a:ext cx="5016283" cy="840759"/>
            <a:chOff x="923943" y="3962701"/>
            <a:chExt cx="5016283" cy="840759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B1A6086-F5CD-2C2F-D67A-F17F7FDD613A}"/>
                </a:ext>
              </a:extLst>
            </p:cNvPr>
            <p:cNvSpPr/>
            <p:nvPr/>
          </p:nvSpPr>
          <p:spPr>
            <a:xfrm>
              <a:off x="923943" y="4003510"/>
              <a:ext cx="4876969" cy="79995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7F81C1AF-47D4-A4EF-5B2D-283D1FB39063}"/>
                </a:ext>
              </a:extLst>
            </p:cNvPr>
            <p:cNvSpPr txBox="1"/>
            <p:nvPr/>
          </p:nvSpPr>
          <p:spPr>
            <a:xfrm>
              <a:off x="1063257" y="3962701"/>
              <a:ext cx="4876969" cy="7999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4661" tIns="84661" rIns="84661" bIns="84661" numCol="1" spcCol="1270" anchor="ctr" anchorCtr="0">
              <a:noAutofit/>
            </a:bodyPr>
            <a:lstStyle/>
            <a:p>
              <a:pPr marL="0" lvl="0" indent="0" algn="l" defTabSz="8445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800" kern="1200" dirty="0"/>
                <a:t>Conclusion </a:t>
              </a:r>
              <a:endParaRPr lang="en-US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85547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ur peint avec une flèche et un fléchette">
            <a:extLst>
              <a:ext uri="{FF2B5EF4-FFF2-40B4-BE49-F238E27FC236}">
                <a16:creationId xmlns:a16="http://schemas.microsoft.com/office/drawing/2014/main" id="{A354C66C-CF67-3115-85BB-A333350D5B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0194" b="11135"/>
          <a:stretch/>
        </p:blipFill>
        <p:spPr>
          <a:xfrm>
            <a:off x="20" y="-55658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8DF60CD-435E-F0E4-FE71-2C0E56C83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b="1" cap="all" dirty="0">
                <a:solidFill>
                  <a:srgbClr val="FFFFFF"/>
                </a:solidFill>
              </a:rPr>
              <a:t>MOTIVATION</a:t>
            </a:r>
            <a:r>
              <a:rPr lang="en-US" sz="4000" cap="all" dirty="0">
                <a:solidFill>
                  <a:srgbClr val="FFFFFF"/>
                </a:solidFill>
              </a:rPr>
              <a:t> &amp; </a:t>
            </a:r>
            <a:r>
              <a:rPr lang="en-US" sz="4000" b="1" cap="all" dirty="0">
                <a:solidFill>
                  <a:srgbClr val="FFFFFF"/>
                </a:solidFill>
              </a:rPr>
              <a:t>OBJECTIFS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1AF66EFA-7AB0-A56E-E87D-551E95EB9CE5}"/>
              </a:ext>
            </a:extLst>
          </p:cNvPr>
          <p:cNvSpPr txBox="1"/>
          <p:nvPr/>
        </p:nvSpPr>
        <p:spPr>
          <a:xfrm>
            <a:off x="5155379" y="1065862"/>
            <a:ext cx="5744685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FFFFFF"/>
                </a:solidFill>
              </a:rPr>
              <a:t>Diriger</a:t>
            </a:r>
            <a:r>
              <a:rPr lang="en-US" sz="2400" dirty="0">
                <a:solidFill>
                  <a:srgbClr val="FFFFFF"/>
                </a:solidFill>
              </a:rPr>
              <a:t> le tank à distance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Faire advancer/</a:t>
            </a:r>
            <a:r>
              <a:rPr lang="en-US" sz="2400" dirty="0" err="1">
                <a:solidFill>
                  <a:srgbClr val="FFFFFF"/>
                </a:solidFill>
              </a:rPr>
              <a:t>reculer</a:t>
            </a:r>
            <a:r>
              <a:rPr lang="en-US" sz="2400" dirty="0">
                <a:solidFill>
                  <a:srgbClr val="FFFFFF"/>
                </a:solidFill>
              </a:rPr>
              <a:t> et </a:t>
            </a:r>
            <a:r>
              <a:rPr lang="en-US" sz="2400" dirty="0" err="1">
                <a:solidFill>
                  <a:srgbClr val="FFFFFF"/>
                </a:solidFill>
              </a:rPr>
              <a:t>tourner</a:t>
            </a:r>
            <a:r>
              <a:rPr lang="en-US" sz="2400" dirty="0">
                <a:solidFill>
                  <a:srgbClr val="FFFFFF"/>
                </a:solidFill>
              </a:rPr>
              <a:t> le tank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FFFFFF"/>
                </a:solidFill>
              </a:rPr>
              <a:t>Tirer</a:t>
            </a:r>
            <a:r>
              <a:rPr lang="en-US" sz="2400" dirty="0">
                <a:solidFill>
                  <a:srgbClr val="FFFFFF"/>
                </a:solidFill>
              </a:rPr>
              <a:t> des projectiles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FFFFFF"/>
                </a:solidFill>
              </a:rPr>
              <a:t>Tourner</a:t>
            </a:r>
            <a:r>
              <a:rPr lang="en-US" sz="2400" dirty="0">
                <a:solidFill>
                  <a:srgbClr val="FFFFFF"/>
                </a:solidFill>
              </a:rPr>
              <a:t> la tourelle</a:t>
            </a:r>
          </a:p>
        </p:txBody>
      </p:sp>
    </p:spTree>
    <p:extLst>
      <p:ext uri="{BB962C8B-B14F-4D97-AF65-F5344CB8AC3E}">
        <p14:creationId xmlns:p14="http://schemas.microsoft.com/office/powerpoint/2010/main" val="4107822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ipt informatique sur un écran">
            <a:extLst>
              <a:ext uri="{FF2B5EF4-FFF2-40B4-BE49-F238E27FC236}">
                <a16:creationId xmlns:a16="http://schemas.microsoft.com/office/drawing/2014/main" id="{DD5BF89F-866A-D420-9A11-B42305F4C6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7017" b="871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7F2A284-3684-80FC-85E3-81F705B2E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17" y="402181"/>
            <a:ext cx="9958754" cy="29664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cap="all" dirty="0">
                <a:solidFill>
                  <a:srgbClr val="FFFFFF"/>
                </a:solidFill>
              </a:rPr>
              <a:t>CODE +SCHEMA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87A5F14-F47B-29F3-AF3E-69EC4FC721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85" b="-381"/>
          <a:stretch/>
        </p:blipFill>
        <p:spPr>
          <a:xfrm>
            <a:off x="149602" y="977576"/>
            <a:ext cx="6221701" cy="516758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9297766-6698-445A-D57E-3EA59D0A7D05}"/>
              </a:ext>
            </a:extLst>
          </p:cNvPr>
          <p:cNvSpPr txBox="1"/>
          <p:nvPr/>
        </p:nvSpPr>
        <p:spPr>
          <a:xfrm>
            <a:off x="7097251" y="1660833"/>
            <a:ext cx="43688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chemeClr val="bg1"/>
                </a:solidFill>
              </a:rPr>
              <a:t>Différentes fonctions :</a:t>
            </a:r>
          </a:p>
          <a:p>
            <a:pPr algn="ctr"/>
            <a:endParaRPr lang="fr-FR" sz="2800" b="1" dirty="0">
              <a:solidFill>
                <a:schemeClr val="bg1"/>
              </a:solidFill>
            </a:endParaRPr>
          </a:p>
          <a:p>
            <a:pPr algn="ctr"/>
            <a:r>
              <a:rPr lang="fr-FR" sz="2400" dirty="0">
                <a:solidFill>
                  <a:schemeClr val="bg1"/>
                </a:solidFill>
              </a:rPr>
              <a:t>-</a:t>
            </a:r>
            <a:r>
              <a:rPr lang="fr-FR" sz="2400" dirty="0" err="1">
                <a:solidFill>
                  <a:schemeClr val="bg1"/>
                </a:solidFill>
              </a:rPr>
              <a:t>TournerGauche</a:t>
            </a:r>
            <a:r>
              <a:rPr lang="fr-FR" sz="2400" dirty="0">
                <a:solidFill>
                  <a:schemeClr val="bg1"/>
                </a:solidFill>
              </a:rPr>
              <a:t>( )</a:t>
            </a:r>
          </a:p>
          <a:p>
            <a:pPr algn="ctr"/>
            <a:r>
              <a:rPr lang="fr-FR" sz="2400" dirty="0">
                <a:solidFill>
                  <a:schemeClr val="bg1"/>
                </a:solidFill>
              </a:rPr>
              <a:t>-</a:t>
            </a:r>
            <a:r>
              <a:rPr lang="fr-FR" sz="2400" dirty="0" err="1">
                <a:solidFill>
                  <a:schemeClr val="bg1"/>
                </a:solidFill>
              </a:rPr>
              <a:t>TournerDroite</a:t>
            </a:r>
            <a:r>
              <a:rPr lang="fr-FR" sz="2400" dirty="0">
                <a:solidFill>
                  <a:schemeClr val="bg1"/>
                </a:solidFill>
              </a:rPr>
              <a:t>( )</a:t>
            </a:r>
          </a:p>
          <a:p>
            <a:pPr algn="ctr"/>
            <a:r>
              <a:rPr lang="fr-FR" sz="2400" dirty="0">
                <a:solidFill>
                  <a:schemeClr val="bg1"/>
                </a:solidFill>
              </a:rPr>
              <a:t>-Avancer( )</a:t>
            </a:r>
          </a:p>
          <a:p>
            <a:pPr algn="ctr"/>
            <a:r>
              <a:rPr lang="fr-FR" sz="2400" dirty="0">
                <a:solidFill>
                  <a:schemeClr val="bg1"/>
                </a:solidFill>
              </a:rPr>
              <a:t>-Reculer( )</a:t>
            </a:r>
          </a:p>
          <a:p>
            <a:pPr algn="ctr"/>
            <a:r>
              <a:rPr lang="fr-FR" sz="2400" dirty="0">
                <a:solidFill>
                  <a:schemeClr val="bg1"/>
                </a:solidFill>
              </a:rPr>
              <a:t>-Tirer( )</a:t>
            </a:r>
          </a:p>
          <a:p>
            <a:pPr algn="ctr"/>
            <a:r>
              <a:rPr lang="fr-FR" sz="2400" dirty="0">
                <a:solidFill>
                  <a:schemeClr val="bg1"/>
                </a:solidFill>
              </a:rPr>
              <a:t>-</a:t>
            </a:r>
            <a:r>
              <a:rPr lang="fr-FR" sz="2400" dirty="0" err="1">
                <a:solidFill>
                  <a:schemeClr val="bg1"/>
                </a:solidFill>
              </a:rPr>
              <a:t>StopTirer</a:t>
            </a:r>
            <a:r>
              <a:rPr lang="fr-FR" sz="2400" dirty="0">
                <a:solidFill>
                  <a:schemeClr val="bg1"/>
                </a:solidFill>
              </a:rPr>
              <a:t>( )</a:t>
            </a:r>
          </a:p>
          <a:p>
            <a:pPr algn="ctr"/>
            <a:r>
              <a:rPr lang="fr-FR" sz="2400" dirty="0">
                <a:solidFill>
                  <a:schemeClr val="bg1"/>
                </a:solidFill>
              </a:rPr>
              <a:t>-</a:t>
            </a:r>
            <a:r>
              <a:rPr lang="fr-FR" sz="2400" dirty="0" err="1">
                <a:solidFill>
                  <a:schemeClr val="bg1"/>
                </a:solidFill>
              </a:rPr>
              <a:t>TourelleGauche</a:t>
            </a:r>
            <a:r>
              <a:rPr lang="fr-FR" sz="2400" dirty="0">
                <a:solidFill>
                  <a:schemeClr val="bg1"/>
                </a:solidFill>
              </a:rPr>
              <a:t>( )</a:t>
            </a:r>
          </a:p>
          <a:p>
            <a:pPr algn="ctr"/>
            <a:r>
              <a:rPr lang="fr-FR" sz="2400" dirty="0">
                <a:solidFill>
                  <a:schemeClr val="bg1"/>
                </a:solidFill>
              </a:rPr>
              <a:t>-</a:t>
            </a:r>
            <a:r>
              <a:rPr lang="fr-FR" sz="2400" dirty="0" err="1">
                <a:solidFill>
                  <a:schemeClr val="bg1"/>
                </a:solidFill>
              </a:rPr>
              <a:t>TourelleDroite</a:t>
            </a:r>
            <a:r>
              <a:rPr lang="fr-FR" sz="2400" dirty="0">
                <a:solidFill>
                  <a:schemeClr val="bg1"/>
                </a:solidFill>
              </a:rPr>
              <a:t>( )</a:t>
            </a:r>
          </a:p>
          <a:p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F4A1310-81A1-BE8A-8465-AEA72629AAB5}"/>
              </a:ext>
            </a:extLst>
          </p:cNvPr>
          <p:cNvSpPr txBox="1"/>
          <p:nvPr/>
        </p:nvSpPr>
        <p:spPr>
          <a:xfrm>
            <a:off x="265471" y="5600373"/>
            <a:ext cx="3913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Schéma du circuit</a:t>
            </a:r>
          </a:p>
        </p:txBody>
      </p:sp>
    </p:spTree>
    <p:extLst>
      <p:ext uri="{BB962C8B-B14F-4D97-AF65-F5344CB8AC3E}">
        <p14:creationId xmlns:p14="http://schemas.microsoft.com/office/powerpoint/2010/main" val="2196559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ircuit imprimé électronique">
            <a:extLst>
              <a:ext uri="{FF2B5EF4-FFF2-40B4-BE49-F238E27FC236}">
                <a16:creationId xmlns:a16="http://schemas.microsoft.com/office/drawing/2014/main" id="{E72A6BDA-3FF5-2563-88B5-BD74D32CEE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91" r="90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2D9FBDE-8F82-0DE7-ECE1-02ED98C79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4" y="640263"/>
            <a:ext cx="6619811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cap="all" dirty="0"/>
              <a:t>MAT</a:t>
            </a:r>
            <a:r>
              <a:rPr lang="fr-FR" sz="4800" b="1" dirty="0"/>
              <a:t>É</a:t>
            </a:r>
            <a:r>
              <a:rPr lang="en-US" sz="4800" b="1" cap="all" dirty="0"/>
              <a:t>RIEL UTILIS</a:t>
            </a:r>
            <a:r>
              <a:rPr lang="fr-FR" sz="4800" b="1" dirty="0"/>
              <a:t>É</a:t>
            </a:r>
            <a:endParaRPr lang="en-US" sz="4800" b="1" cap="all" dirty="0"/>
          </a:p>
        </p:txBody>
      </p:sp>
      <p:sp>
        <p:nvSpPr>
          <p:cNvPr id="29" name="ZoneTexte 2">
            <a:extLst>
              <a:ext uri="{FF2B5EF4-FFF2-40B4-BE49-F238E27FC236}">
                <a16:creationId xmlns:a16="http://schemas.microsoft.com/office/drawing/2014/main" id="{56B5E3B7-8470-D31A-AA94-9F9A0D7A6BCF}"/>
              </a:ext>
            </a:extLst>
          </p:cNvPr>
          <p:cNvSpPr txBox="1"/>
          <p:nvPr/>
        </p:nvSpPr>
        <p:spPr>
          <a:xfrm>
            <a:off x="594109" y="2121763"/>
            <a:ext cx="6620505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Châssis</a:t>
            </a:r>
            <a:r>
              <a:rPr lang="en-US" sz="2400" dirty="0"/>
              <a:t> d’un mini-tank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Carte Arduino Uno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Module Bluetooth HC-06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Microservo</a:t>
            </a:r>
            <a:r>
              <a:rPr lang="en-US" sz="2400" dirty="0"/>
              <a:t> SG90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Servomoteur</a:t>
            </a:r>
            <a:r>
              <a:rPr lang="en-US" sz="2400" dirty="0"/>
              <a:t>  HS-325 HB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2 </a:t>
            </a:r>
            <a:r>
              <a:rPr lang="en-US" sz="2400" dirty="0" err="1"/>
              <a:t>moteurs</a:t>
            </a:r>
            <a:r>
              <a:rPr lang="en-US" sz="2400" dirty="0"/>
              <a:t> à </a:t>
            </a:r>
            <a:r>
              <a:rPr lang="en-US" sz="2400" dirty="0" err="1"/>
              <a:t>engrenages</a:t>
            </a:r>
            <a:r>
              <a:rPr lang="en-US" sz="2400" dirty="0"/>
              <a:t> JGA 25-370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2 </a:t>
            </a:r>
            <a:r>
              <a:rPr lang="en-US" sz="2400" dirty="0" err="1"/>
              <a:t>moteurs</a:t>
            </a:r>
            <a:r>
              <a:rPr lang="en-US" sz="2400" dirty="0"/>
              <a:t> </a:t>
            </a:r>
            <a:r>
              <a:rPr lang="en-US" sz="2400" dirty="0" err="1"/>
              <a:t>continus</a:t>
            </a:r>
            <a:r>
              <a:rPr lang="en-US" sz="2400" dirty="0"/>
              <a:t> (</a:t>
            </a:r>
            <a:r>
              <a:rPr lang="en-US" sz="2400" dirty="0" err="1"/>
              <a:t>lanceurs</a:t>
            </a:r>
            <a:r>
              <a:rPr lang="en-US" sz="2400" dirty="0"/>
              <a:t>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Imprimante</a:t>
            </a:r>
            <a:r>
              <a:rPr lang="en-US" sz="2400" dirty="0"/>
              <a:t> 3D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Projectiles (</a:t>
            </a:r>
            <a:r>
              <a:rPr lang="en-US" sz="2400" dirty="0" err="1"/>
              <a:t>balles</a:t>
            </a:r>
            <a:r>
              <a:rPr lang="en-US" sz="2400" dirty="0"/>
              <a:t> de Nerf)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219F828-D271-CF96-351E-3D216B400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745" y="2686639"/>
            <a:ext cx="1629114" cy="217559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8830B6B-4C82-9639-D843-55E82EA67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5218" y="4804351"/>
            <a:ext cx="1020479" cy="198892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F97E7E5-3C90-2859-DBED-D0E0B849E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9224" y="4804351"/>
            <a:ext cx="947287" cy="198892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F32B7F0-7A2E-815C-570A-D30F28B80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7034" y="4804351"/>
            <a:ext cx="1294657" cy="199477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9C82334-B671-153B-7C2F-A7D7A436846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597" t="6715" r="5925"/>
          <a:stretch/>
        </p:blipFill>
        <p:spPr>
          <a:xfrm>
            <a:off x="7610145" y="4804351"/>
            <a:ext cx="1203362" cy="1102194"/>
          </a:xfrm>
          <a:prstGeom prst="rect">
            <a:avLst/>
          </a:prstGeom>
        </p:spPr>
      </p:pic>
      <p:pic>
        <p:nvPicPr>
          <p:cNvPr id="20" name="Image 19" descr="Une image contenant texte, équipement électronique, circuit&#10;&#10;Description générée automatiquement">
            <a:extLst>
              <a:ext uri="{FF2B5EF4-FFF2-40B4-BE49-F238E27FC236}">
                <a16:creationId xmlns:a16="http://schemas.microsoft.com/office/drawing/2014/main" id="{698A12DA-5F24-CD6C-F0D4-C15B1BDA9B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859" y="2686640"/>
            <a:ext cx="2866652" cy="2092765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AD7A5504-1468-F04D-4FF3-636C7C2F5C1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7" t="20630" r="19445" b="24354"/>
          <a:stretch/>
        </p:blipFill>
        <p:spPr>
          <a:xfrm>
            <a:off x="7679274" y="5874181"/>
            <a:ext cx="1134233" cy="1016183"/>
          </a:xfrm>
          <a:prstGeom prst="rect">
            <a:avLst/>
          </a:prstGeom>
        </p:spPr>
      </p:pic>
      <p:pic>
        <p:nvPicPr>
          <p:cNvPr id="31" name="Image 30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8FB700CC-AE43-FBDD-8B0A-443EDA7A1C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881" y="-985384"/>
            <a:ext cx="4125357" cy="387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31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6CB8BEC-3394-D8F8-5A2F-2AB9C3395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PLANNING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B5BD8603-AF77-4D7F-E0B0-8DFC3CDED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797" y="527502"/>
            <a:ext cx="10154998" cy="616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2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BF99314-BFAB-E689-BB3B-FC9950F17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558" y="2648944"/>
            <a:ext cx="5085081" cy="1359125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7200" b="1" kern="1200" cap="none" baseline="0" dirty="0">
                <a:latin typeface="+mj-lt"/>
                <a:ea typeface="+mj-ea"/>
                <a:cs typeface="+mj-cs"/>
              </a:rPr>
              <a:t>CONCLUSION</a:t>
            </a:r>
          </a:p>
        </p:txBody>
      </p:sp>
      <p:pic>
        <p:nvPicPr>
          <p:cNvPr id="13" name="Image 12" descr="Une image contenant rouge&#10;&#10;Description générée automatiquement">
            <a:extLst>
              <a:ext uri="{FF2B5EF4-FFF2-40B4-BE49-F238E27FC236}">
                <a16:creationId xmlns:a16="http://schemas.microsoft.com/office/drawing/2014/main" id="{E253C2C2-AC43-4BE0-A2D3-18C9F15864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6" b="14317"/>
          <a:stretch/>
        </p:blipFill>
        <p:spPr>
          <a:xfrm>
            <a:off x="-98270" y="1021080"/>
            <a:ext cx="4708808" cy="569479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0DE501A-350E-A10B-700E-4DB7014623FF}"/>
              </a:ext>
            </a:extLst>
          </p:cNvPr>
          <p:cNvSpPr/>
          <p:nvPr/>
        </p:nvSpPr>
        <p:spPr>
          <a:xfrm>
            <a:off x="5698519" y="2477799"/>
            <a:ext cx="4876969" cy="79995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6" name="Image 5" descr="Une image contenant sport&#10;&#10;Description générée automatiquement">
            <a:extLst>
              <a:ext uri="{FF2B5EF4-FFF2-40B4-BE49-F238E27FC236}">
                <a16:creationId xmlns:a16="http://schemas.microsoft.com/office/drawing/2014/main" id="{53945A9C-116F-3563-3075-77E18C203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460" y="1634320"/>
            <a:ext cx="956638" cy="956638"/>
          </a:xfrm>
          <a:prstGeom prst="rect">
            <a:avLst/>
          </a:prstGeom>
        </p:spPr>
      </p:pic>
      <p:pic>
        <p:nvPicPr>
          <p:cNvPr id="7" name="Image 6" descr="Une image contenant sport&#10;&#10;Description générée automatiquement">
            <a:extLst>
              <a:ext uri="{FF2B5EF4-FFF2-40B4-BE49-F238E27FC236}">
                <a16:creationId xmlns:a16="http://schemas.microsoft.com/office/drawing/2014/main" id="{43EE5F66-F5A9-600F-26C0-9F2855A60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440" y="790840"/>
            <a:ext cx="956638" cy="956638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3855E9C-84A0-3A1D-3D20-8C3115D131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3886" r="46877" b="17212"/>
          <a:stretch/>
        </p:blipFill>
        <p:spPr>
          <a:xfrm rot="10990332">
            <a:off x="10579763" y="372876"/>
            <a:ext cx="1489425" cy="1560903"/>
          </a:xfrm>
          <a:prstGeom prst="rect">
            <a:avLst/>
          </a:prstGeom>
        </p:spPr>
      </p:pic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C553BB66-C6AF-2CFE-5AA1-CE7E6511EDD3}"/>
              </a:ext>
            </a:extLst>
          </p:cNvPr>
          <p:cNvCxnSpPr>
            <a:cxnSpLocks/>
          </p:cNvCxnSpPr>
          <p:nvPr/>
        </p:nvCxnSpPr>
        <p:spPr>
          <a:xfrm flipH="1">
            <a:off x="9270255" y="1280123"/>
            <a:ext cx="722123" cy="869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49DE4D42-B432-4395-8D84-C085FA6A8C3F}"/>
              </a:ext>
            </a:extLst>
          </p:cNvPr>
          <p:cNvCxnSpPr>
            <a:cxnSpLocks/>
          </p:cNvCxnSpPr>
          <p:nvPr/>
        </p:nvCxnSpPr>
        <p:spPr>
          <a:xfrm flipH="1">
            <a:off x="5569134" y="2331011"/>
            <a:ext cx="284114" cy="1467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3F01620F-9B56-8A82-6E9D-B0DF228C9E3F}"/>
              </a:ext>
            </a:extLst>
          </p:cNvPr>
          <p:cNvCxnSpPr>
            <a:cxnSpLocks/>
          </p:cNvCxnSpPr>
          <p:nvPr/>
        </p:nvCxnSpPr>
        <p:spPr>
          <a:xfrm flipH="1">
            <a:off x="5276731" y="1971885"/>
            <a:ext cx="421788" cy="1879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7AF5F5F3-82B8-A9D2-6416-9EDEF23944DC}"/>
              </a:ext>
            </a:extLst>
          </p:cNvPr>
          <p:cNvCxnSpPr>
            <a:cxnSpLocks/>
          </p:cNvCxnSpPr>
          <p:nvPr/>
        </p:nvCxnSpPr>
        <p:spPr>
          <a:xfrm flipH="1">
            <a:off x="9700916" y="1078947"/>
            <a:ext cx="291462" cy="404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060B6535-D0B8-6C39-3C96-397CD8F616C3}"/>
              </a:ext>
            </a:extLst>
          </p:cNvPr>
          <p:cNvCxnSpPr>
            <a:cxnSpLocks/>
          </p:cNvCxnSpPr>
          <p:nvPr/>
        </p:nvCxnSpPr>
        <p:spPr>
          <a:xfrm flipH="1">
            <a:off x="5002422" y="2193123"/>
            <a:ext cx="673296" cy="322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050C3CE5-FCCC-40B5-9768-C505469D2456}"/>
              </a:ext>
            </a:extLst>
          </p:cNvPr>
          <p:cNvCxnSpPr>
            <a:cxnSpLocks/>
          </p:cNvCxnSpPr>
          <p:nvPr/>
        </p:nvCxnSpPr>
        <p:spPr>
          <a:xfrm flipH="1">
            <a:off x="9664963" y="1454397"/>
            <a:ext cx="426653" cy="82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731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ème Office">
  <a:themeElements>
    <a:clrScheme name="Nuances de gri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xture grung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67000"/>
                <a:shade val="65000"/>
              </a:schemeClr>
              <a:schemeClr val="phClr">
                <a:tint val="10000"/>
                <a:satMod val="130000"/>
              </a:schemeClr>
            </a:duotone>
          </a:blip>
          <a:tile tx="0" ty="0" sx="60000" sy="59000" flip="none" algn="b"/>
        </a:blip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15000"/>
              </a:schemeClr>
              <a:schemeClr val="phClr">
                <a:tint val="34000"/>
              </a:schemeClr>
            </a:duotone>
          </a:blip>
          <a:tile tx="0" ty="0" sx="60000" sy="59000" flip="none" algn="b"/>
        </a:blipFill>
      </a:fillStyleLst>
      <a:lnStyleLst>
        <a:ln w="6350" cap="flat" cmpd="sng" algn="ctr">
          <a:solidFill>
            <a:schemeClr val="phClr">
              <a:tint val="7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814</TotalTime>
  <Words>130</Words>
  <Application>Microsoft Office PowerPoint</Application>
  <PresentationFormat>Grand écran</PresentationFormat>
  <Paragraphs>39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Thème Office</vt:lpstr>
      <vt:lpstr>PROJET ARDUINO  PeiP 2 Tankinator</vt:lpstr>
      <vt:lpstr>SOMMAIRE</vt:lpstr>
      <vt:lpstr>MOTIVATION &amp; OBJECTIFS</vt:lpstr>
      <vt:lpstr>CODE +SCHEMA</vt:lpstr>
      <vt:lpstr>MATÉRIEL UTILISÉ</vt:lpstr>
      <vt:lpstr>PLANNING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ARDUINO PeiP 2</dc:title>
  <dc:creator>Leo Pezard</dc:creator>
  <cp:lastModifiedBy>Leo Pezard</cp:lastModifiedBy>
  <cp:revision>12</cp:revision>
  <dcterms:created xsi:type="dcterms:W3CDTF">2023-02-28T16:56:02Z</dcterms:created>
  <dcterms:modified xsi:type="dcterms:W3CDTF">2023-03-07T21:44:49Z</dcterms:modified>
</cp:coreProperties>
</file>